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8" r:id="rId2"/>
    <p:sldId id="363" r:id="rId3"/>
    <p:sldId id="376" r:id="rId4"/>
    <p:sldId id="326" r:id="rId5"/>
    <p:sldId id="292" r:id="rId6"/>
    <p:sldId id="328" r:id="rId7"/>
    <p:sldId id="345" r:id="rId8"/>
    <p:sldId id="372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D50"/>
    <a:srgbClr val="FFC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99" y="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966F745-70D2-56C9-5AB4-FE1B64383F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EADCD4-5216-9FAB-C495-F01CA45A8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E02F3-3431-4321-AEDF-9172BE4EBFF5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5CDA8C-D9CE-4CE9-C415-7575556B06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C95C14-4B26-FE7B-111B-963F3ECA67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2DF69-E00A-43B4-84B3-EFF9958555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0666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A5E55-A17B-47BF-9DE1-727788635F6C}" type="datetimeFigureOut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11EE7-0C10-42A6-943D-8B641F53A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64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11EE7-0C10-42A6-943D-8B641F53AA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92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11EE7-0C10-42A6-943D-8B641F53AA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92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97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856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58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805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227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11EE7-0C10-42A6-943D-8B641F53AA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76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902C1-ACDC-44CC-9D7E-82E90B318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1E17F0-0B9A-4B1D-B246-21915B0BB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5DE0D-652E-4D6F-9ABC-41DDFFC3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611B-F4D6-4AFB-9D49-6A166AC42E48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4EED10-C96C-4483-9E46-938B93902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03F34A-13FD-4B1E-8631-A34F1433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8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3742"/>
          <a:stretch/>
        </p:blipFill>
        <p:spPr>
          <a:xfrm>
            <a:off x="0" y="0"/>
            <a:ext cx="1228825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597573" y="553452"/>
            <a:ext cx="11030320" cy="6304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" y="5121442"/>
            <a:ext cx="12336343" cy="174658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FC8B67C-04D4-4C1E-95D7-9DFCC1C4D40C}"/>
              </a:ext>
            </a:extLst>
          </p:cNvPr>
          <p:cNvSpPr txBox="1"/>
          <p:nvPr userDrawn="1"/>
        </p:nvSpPr>
        <p:spPr>
          <a:xfrm>
            <a:off x="10629819" y="2587637"/>
            <a:ext cx="492443" cy="35578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输入您的标题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50994" b="3391"/>
          <a:stretch/>
        </p:blipFill>
        <p:spPr>
          <a:xfrm>
            <a:off x="-27296" y="-58542"/>
            <a:ext cx="3098254" cy="3128211"/>
          </a:xfrm>
          <a:prstGeom prst="rect">
            <a:avLst/>
          </a:prstGeom>
        </p:spPr>
      </p:pic>
      <p:pic>
        <p:nvPicPr>
          <p:cNvPr id="14" name="Picture 4" descr="E:\水墨图表素材\5356.png">
            <a:extLst>
              <a:ext uri="{FF2B5EF4-FFF2-40B4-BE49-F238E27FC236}">
                <a16:creationId xmlns:a16="http://schemas.microsoft.com/office/drawing/2014/main" id="{DA1D5438-4AC5-4261-8DB9-2174C70F43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17" y="1756161"/>
            <a:ext cx="728026" cy="6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20E1689-D89D-4909-9EBE-BBF859E6AC1E}"/>
              </a:ext>
            </a:extLst>
          </p:cNvPr>
          <p:cNvSpPr txBox="1"/>
          <p:nvPr userDrawn="1"/>
        </p:nvSpPr>
        <p:spPr>
          <a:xfrm>
            <a:off x="10527918" y="1807220"/>
            <a:ext cx="738664" cy="776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肆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888" y="-497864"/>
            <a:ext cx="2466332" cy="24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8"/>
          <a:stretch/>
        </p:blipFill>
        <p:spPr>
          <a:xfrm>
            <a:off x="0" y="0"/>
            <a:ext cx="12187989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3742"/>
          <a:stretch/>
        </p:blipFill>
        <p:spPr>
          <a:xfrm>
            <a:off x="0" y="0"/>
            <a:ext cx="1228825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597573" y="553452"/>
            <a:ext cx="11030320" cy="6304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" y="5121442"/>
            <a:ext cx="12336343" cy="17465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C8B67C-04D4-4C1E-95D7-9DFCC1C4D40C}"/>
              </a:ext>
            </a:extLst>
          </p:cNvPr>
          <p:cNvSpPr txBox="1"/>
          <p:nvPr userDrawn="1"/>
        </p:nvSpPr>
        <p:spPr>
          <a:xfrm>
            <a:off x="10629819" y="2587637"/>
            <a:ext cx="492443" cy="35578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输入您的标题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50994" b="3391"/>
          <a:stretch/>
        </p:blipFill>
        <p:spPr>
          <a:xfrm>
            <a:off x="-27296" y="-58542"/>
            <a:ext cx="3098254" cy="3128211"/>
          </a:xfrm>
          <a:prstGeom prst="rect">
            <a:avLst/>
          </a:prstGeom>
        </p:spPr>
      </p:pic>
      <p:pic>
        <p:nvPicPr>
          <p:cNvPr id="11" name="Picture 4" descr="E:\水墨图表素材\5356.png">
            <a:extLst>
              <a:ext uri="{FF2B5EF4-FFF2-40B4-BE49-F238E27FC236}">
                <a16:creationId xmlns:a16="http://schemas.microsoft.com/office/drawing/2014/main" id="{DA1D5438-4AC5-4261-8DB9-2174C70F43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17" y="1756161"/>
            <a:ext cx="728026" cy="6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20E1689-D89D-4909-9EBE-BBF859E6AC1E}"/>
              </a:ext>
            </a:extLst>
          </p:cNvPr>
          <p:cNvSpPr txBox="1"/>
          <p:nvPr userDrawn="1"/>
        </p:nvSpPr>
        <p:spPr>
          <a:xfrm>
            <a:off x="10527918" y="1807220"/>
            <a:ext cx="738664" cy="776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叁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888" y="-497864"/>
            <a:ext cx="2466332" cy="24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8"/>
          <a:stretch/>
        </p:blipFill>
        <p:spPr>
          <a:xfrm>
            <a:off x="0" y="0"/>
            <a:ext cx="1218798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3742"/>
          <a:stretch/>
        </p:blipFill>
        <p:spPr>
          <a:xfrm>
            <a:off x="0" y="0"/>
            <a:ext cx="12288253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597573" y="553452"/>
            <a:ext cx="11030320" cy="6304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" y="5121442"/>
            <a:ext cx="12336343" cy="17465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C8B67C-04D4-4C1E-95D7-9DFCC1C4D40C}"/>
              </a:ext>
            </a:extLst>
          </p:cNvPr>
          <p:cNvSpPr txBox="1"/>
          <p:nvPr userDrawn="1"/>
        </p:nvSpPr>
        <p:spPr>
          <a:xfrm>
            <a:off x="10629819" y="2587637"/>
            <a:ext cx="492443" cy="35578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输入您的标题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50994" b="3391"/>
          <a:stretch/>
        </p:blipFill>
        <p:spPr>
          <a:xfrm>
            <a:off x="-27296" y="-58542"/>
            <a:ext cx="3098254" cy="3128211"/>
          </a:xfrm>
          <a:prstGeom prst="rect">
            <a:avLst/>
          </a:prstGeom>
        </p:spPr>
      </p:pic>
      <p:pic>
        <p:nvPicPr>
          <p:cNvPr id="16" name="Picture 4" descr="E:\水墨图表素材\5356.png">
            <a:extLst>
              <a:ext uri="{FF2B5EF4-FFF2-40B4-BE49-F238E27FC236}">
                <a16:creationId xmlns:a16="http://schemas.microsoft.com/office/drawing/2014/main" id="{DA1D5438-4AC5-4261-8DB9-2174C70F43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17" y="1756161"/>
            <a:ext cx="728026" cy="6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20E1689-D89D-4909-9EBE-BBF859E6AC1E}"/>
              </a:ext>
            </a:extLst>
          </p:cNvPr>
          <p:cNvSpPr txBox="1"/>
          <p:nvPr userDrawn="1"/>
        </p:nvSpPr>
        <p:spPr>
          <a:xfrm>
            <a:off x="10527918" y="1807220"/>
            <a:ext cx="738664" cy="776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贰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888" y="-497864"/>
            <a:ext cx="2466332" cy="24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8"/>
          <a:stretch/>
        </p:blipFill>
        <p:spPr>
          <a:xfrm>
            <a:off x="0" y="0"/>
            <a:ext cx="1218798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3742"/>
          <a:stretch/>
        </p:blipFill>
        <p:spPr>
          <a:xfrm>
            <a:off x="0" y="0"/>
            <a:ext cx="1228825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97573" y="553452"/>
            <a:ext cx="11030320" cy="6304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" y="5121442"/>
            <a:ext cx="12336343" cy="17465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FC8B67C-04D4-4C1E-95D7-9DFCC1C4D40C}"/>
              </a:ext>
            </a:extLst>
          </p:cNvPr>
          <p:cNvSpPr txBox="1"/>
          <p:nvPr userDrawn="1"/>
        </p:nvSpPr>
        <p:spPr>
          <a:xfrm>
            <a:off x="10629819" y="2587637"/>
            <a:ext cx="492443" cy="35578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输入您的标题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50994" b="3391"/>
          <a:stretch/>
        </p:blipFill>
        <p:spPr>
          <a:xfrm>
            <a:off x="-27296" y="-58542"/>
            <a:ext cx="3098254" cy="3128211"/>
          </a:xfrm>
          <a:prstGeom prst="rect">
            <a:avLst/>
          </a:prstGeom>
        </p:spPr>
      </p:pic>
      <p:pic>
        <p:nvPicPr>
          <p:cNvPr id="15" name="Picture 4" descr="E:\水墨图表素材\5356.png">
            <a:extLst>
              <a:ext uri="{FF2B5EF4-FFF2-40B4-BE49-F238E27FC236}">
                <a16:creationId xmlns:a16="http://schemas.microsoft.com/office/drawing/2014/main" id="{DA1D5438-4AC5-4261-8DB9-2174C70F43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17" y="1756161"/>
            <a:ext cx="728026" cy="6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20E1689-D89D-4909-9EBE-BBF859E6AC1E}"/>
              </a:ext>
            </a:extLst>
          </p:cNvPr>
          <p:cNvSpPr txBox="1"/>
          <p:nvPr userDrawn="1"/>
        </p:nvSpPr>
        <p:spPr>
          <a:xfrm>
            <a:off x="10527918" y="1807220"/>
            <a:ext cx="738664" cy="776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壹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888" y="-497864"/>
            <a:ext cx="2466332" cy="24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2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81C6D-90C0-46F5-87ED-C4A4C2A0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F21148-B423-49CA-B92D-93173F140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67FDD-16C4-4D89-891E-1D64C2F5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1B9B-F9AA-43C4-A24C-BDBEC6E70871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4DAA81-13FD-4702-BB78-070C1942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725B26-2CAF-49A7-8A12-AAB63DB0F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BBB3B-4417-43BC-A4E2-A808527A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204DE-D541-426E-AF99-941EBEA26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5CC12-6911-4324-B1A5-FD238302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A243-056B-4731-9C46-9E3B5D91BC1F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8914F-9818-4402-8456-3F4B6E6F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23CA11-2D47-4746-9A07-266A3BB9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1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4D4BF3-FA0F-4F2B-8E59-540ECC5C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ED640-7F44-448B-9B0A-190970173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A1D82C-8B95-486C-BA65-F32BD729F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BD7D43-6E12-4BF4-82F5-30D126B8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CA47-9D93-4D56-A399-FCE98597C60C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05ED23-21F5-455A-A39C-0057A420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9D0FB3-9AA6-4596-B007-023AFD9D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3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D28DD-7200-45AF-A125-104D574E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9845AF-C667-4399-BDDD-F01167A17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7E6412-F61E-4933-BEEC-D75E7BB9D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BFFC2D-7B69-428F-B99F-4253A1340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EE76DD-4882-4FC1-B278-5C4D234D1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B7C519-8119-413D-B8FA-392369F2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7E89-023A-44F2-B12A-00D84C6BFBD0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FAFF58-9F7B-4795-9FF0-B8255CF7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1DDBAA-6846-44C8-A94B-7A81ABC8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33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13F16-50FA-46A9-82EF-D9FE8488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243468-E366-4212-ADFD-2A5EDCE6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F4A-86A3-4A1B-AC3B-E515A1E44690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AF8ECD-5FDB-4D42-AE0D-5938F388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CDD2F4-8EC3-4324-8243-BBB9D2F7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81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9378D8-BB23-4E9B-A1A3-95278675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5A7B-D0ED-4E4E-B1D1-51F38A056915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215AEC-7AFB-4356-9DCB-339CFEA1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72F2CE-F87A-4F11-9AA8-DFCBF254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02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0DE8C-7591-4310-A9E5-1641D1E0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250F6-F7F3-406D-8EDC-FB2B45549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F1432C-E371-4393-A6F5-98FA2E5ED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B99B6E-DC76-48AB-8A5C-3F2BCA95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7E8A-0869-4B5F-9C88-F199D93189E4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2C83C6-E8FB-47FD-8D91-48D3669F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C3BC93-E3E9-40E1-992C-DA305AFD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5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8A857-B0D9-48B0-AD0A-90E2373A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9FAB48-1BFF-4C12-AB5A-D405C1F3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ABFBE0-2E30-4122-AA93-A32D8F3C9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933A44-DB7D-4C58-A1C1-92EC34B49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7B30-355A-48CB-A2EC-BF199ED013B5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94D68C-102F-4B6C-8BA4-CA84EE11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3ABF5F-7753-4584-9925-55379494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B75AF6-B02C-43B4-81B5-C9C3E472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B9FCFA-AFE2-4142-BCAC-B2144BCA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B26096-5416-4BD9-96A4-217408674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8AA82-77FD-4943-877A-D1EF511DCEB7}" type="datetime1">
              <a:rPr lang="zh-CN" altLang="en-US" smtClean="0"/>
              <a:t>2022/8/5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3DB54C-07DE-4B98-B507-34DEFBAAC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FCA895-3328-46F3-A230-1F8C3DE7D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8FA9B-F684-43AA-9D5B-298CE5F5A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3742"/>
          <a:stretch/>
        </p:blipFill>
        <p:spPr>
          <a:xfrm>
            <a:off x="0" y="0"/>
            <a:ext cx="12288253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872"/>
          <a:stretch/>
        </p:blipFill>
        <p:spPr>
          <a:xfrm>
            <a:off x="-1" y="3962400"/>
            <a:ext cx="12288253" cy="2895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" y="5121442"/>
            <a:ext cx="12336343" cy="174658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29509" r="29088" b="53648"/>
          <a:stretch/>
        </p:blipFill>
        <p:spPr>
          <a:xfrm>
            <a:off x="7461268" y="-24063"/>
            <a:ext cx="4810944" cy="115503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50994" b="3391"/>
          <a:stretch/>
        </p:blipFill>
        <p:spPr>
          <a:xfrm>
            <a:off x="-27296" y="-58542"/>
            <a:ext cx="3098254" cy="312821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5" t="27065" r="2774" b="25073"/>
          <a:stretch/>
        </p:blipFill>
        <p:spPr>
          <a:xfrm flipH="1">
            <a:off x="-454156" y="1551103"/>
            <a:ext cx="3570848" cy="299081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82"/>
          <a:stretch/>
        </p:blipFill>
        <p:spPr>
          <a:xfrm>
            <a:off x="8826935" y="2583781"/>
            <a:ext cx="2812615" cy="460952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20013" r="69923" b="53648"/>
          <a:stretch/>
        </p:blipFill>
        <p:spPr>
          <a:xfrm>
            <a:off x="10277820" y="1466851"/>
            <a:ext cx="2010427" cy="1806240"/>
          </a:xfrm>
          <a:prstGeom prst="rect">
            <a:avLst/>
          </a:prstGeom>
        </p:spPr>
      </p:pic>
      <p:pic>
        <p:nvPicPr>
          <p:cNvPr id="12" name="舒缓">
            <a:hlinkClick r:id="" action="ppaction://media"/>
            <a:extLst>
              <a:ext uri="{FF2B5EF4-FFF2-40B4-BE49-F238E27FC236}">
                <a16:creationId xmlns:a16="http://schemas.microsoft.com/office/drawing/2014/main" id="{5E1A9081-5DC2-4332-9964-AC3183E61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753423" y="-577942"/>
            <a:ext cx="487363" cy="4873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F22069-BF09-E5B1-D13B-65D6166C8B9A}"/>
              </a:ext>
            </a:extLst>
          </p:cNvPr>
          <p:cNvSpPr txBox="1"/>
          <p:nvPr/>
        </p:nvSpPr>
        <p:spPr>
          <a:xfrm>
            <a:off x="1852669" y="1890403"/>
            <a:ext cx="8711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从</a:t>
            </a:r>
            <a:r>
              <a:rPr lang="en-US" altLang="zh-CN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太平广记</a:t>
            </a:r>
            <a:r>
              <a:rPr lang="en-US" altLang="zh-CN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选录</a:t>
            </a:r>
            <a:r>
              <a:rPr lang="en-US" altLang="zh-CN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搜神记</a:t>
            </a:r>
            <a:r>
              <a:rPr lang="en-US" altLang="zh-CN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篇目</a:t>
            </a:r>
            <a:endParaRPr lang="en-US" altLang="zh-CN" sz="40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管窥</a:t>
            </a:r>
            <a:r>
              <a:rPr lang="en-US" altLang="zh-CN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太平广记</a:t>
            </a:r>
            <a:r>
              <a:rPr lang="en-US" altLang="zh-CN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选篇原则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9A1874-03FD-8EF1-136A-30EA62163403}"/>
              </a:ext>
            </a:extLst>
          </p:cNvPr>
          <p:cNvSpPr txBox="1"/>
          <p:nvPr/>
        </p:nvSpPr>
        <p:spPr>
          <a:xfrm>
            <a:off x="7100884" y="3459018"/>
            <a:ext cx="381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汇报人：张鸿琳</a:t>
            </a:r>
          </a:p>
        </p:txBody>
      </p:sp>
    </p:spTree>
    <p:extLst>
      <p:ext uri="{BB962C8B-B14F-4D97-AF65-F5344CB8AC3E}">
        <p14:creationId xmlns:p14="http://schemas.microsoft.com/office/powerpoint/2010/main" val="382885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3742"/>
          <a:stretch/>
        </p:blipFill>
        <p:spPr>
          <a:xfrm>
            <a:off x="0" y="0"/>
            <a:ext cx="12288253" cy="6858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872"/>
          <a:stretch/>
        </p:blipFill>
        <p:spPr>
          <a:xfrm>
            <a:off x="-1" y="3962400"/>
            <a:ext cx="12288253" cy="28956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" y="5121442"/>
            <a:ext cx="12336343" cy="1746584"/>
          </a:xfrm>
          <a:prstGeom prst="rect">
            <a:avLst/>
          </a:prstGeom>
        </p:spPr>
      </p:pic>
      <p:pic>
        <p:nvPicPr>
          <p:cNvPr id="18" name="Picture 4" descr="E:\水墨图表素材\5356.png">
            <a:extLst>
              <a:ext uri="{FF2B5EF4-FFF2-40B4-BE49-F238E27FC236}">
                <a16:creationId xmlns:a16="http://schemas.microsoft.com/office/drawing/2014/main" id="{C7483ED9-85AB-4A47-8D27-4D0EA4B3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46" y="1646663"/>
            <a:ext cx="728026" cy="6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5CFA93A-9886-4EF5-B371-AEC9B3B5A821}"/>
              </a:ext>
            </a:extLst>
          </p:cNvPr>
          <p:cNvSpPr txBox="1"/>
          <p:nvPr/>
        </p:nvSpPr>
        <p:spPr>
          <a:xfrm>
            <a:off x="6849608" y="1697722"/>
            <a:ext cx="738664" cy="776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73D3BC-D8E4-4E77-9ED2-D9B88A240E3A}"/>
              </a:ext>
            </a:extLst>
          </p:cNvPr>
          <p:cNvSpPr txBox="1"/>
          <p:nvPr/>
        </p:nvSpPr>
        <p:spPr>
          <a:xfrm>
            <a:off x="6991476" y="2478140"/>
            <a:ext cx="492443" cy="181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钟齐王庆华毛笔简体" panose="02000600000000000000" pitchFamily="2" charset="-122"/>
              </a:rPr>
              <a:t>研究结论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0F73D4A-0FC9-4796-BD3C-9139C06D56B1}"/>
              </a:ext>
            </a:extLst>
          </p:cNvPr>
          <p:cNvCxnSpPr/>
          <p:nvPr/>
        </p:nvCxnSpPr>
        <p:spPr>
          <a:xfrm>
            <a:off x="7766042" y="1457092"/>
            <a:ext cx="0" cy="3052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4" descr="E:\水墨图表素材\5356.png">
            <a:extLst>
              <a:ext uri="{FF2B5EF4-FFF2-40B4-BE49-F238E27FC236}">
                <a16:creationId xmlns:a16="http://schemas.microsoft.com/office/drawing/2014/main" id="{7D62E7EA-DEE1-4CB0-B1FF-24BB329F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196" y="1646663"/>
            <a:ext cx="728026" cy="6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66147B5-CBF0-46D9-A057-B7C03FA0D972}"/>
              </a:ext>
            </a:extLst>
          </p:cNvPr>
          <p:cNvSpPr txBox="1"/>
          <p:nvPr/>
        </p:nvSpPr>
        <p:spPr>
          <a:xfrm>
            <a:off x="5630825" y="1697722"/>
            <a:ext cx="738664" cy="776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D665DD-2F5B-489F-B1F2-A4CB04CFD2C9}"/>
              </a:ext>
            </a:extLst>
          </p:cNvPr>
          <p:cNvSpPr txBox="1"/>
          <p:nvPr/>
        </p:nvSpPr>
        <p:spPr>
          <a:xfrm>
            <a:off x="5710109" y="2478140"/>
            <a:ext cx="492443" cy="181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钟齐王庆华毛笔简体" panose="02000600000000000000" pitchFamily="2" charset="-122"/>
              </a:rPr>
              <a:t>研究方法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C9137E7-4DDE-41BC-A09C-48C37FD682F9}"/>
              </a:ext>
            </a:extLst>
          </p:cNvPr>
          <p:cNvCxnSpPr/>
          <p:nvPr/>
        </p:nvCxnSpPr>
        <p:spPr>
          <a:xfrm>
            <a:off x="6574248" y="1457092"/>
            <a:ext cx="0" cy="3052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4" descr="E:\水墨图表素材\5356.png">
            <a:extLst>
              <a:ext uri="{FF2B5EF4-FFF2-40B4-BE49-F238E27FC236}">
                <a16:creationId xmlns:a16="http://schemas.microsoft.com/office/drawing/2014/main" id="{931CCADA-F80B-4015-BEC9-821BA106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291" y="1646663"/>
            <a:ext cx="728026" cy="6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4FC0484-C915-460A-B681-8069E3514931}"/>
              </a:ext>
            </a:extLst>
          </p:cNvPr>
          <p:cNvSpPr txBox="1"/>
          <p:nvPr/>
        </p:nvSpPr>
        <p:spPr>
          <a:xfrm>
            <a:off x="4458911" y="1697722"/>
            <a:ext cx="738664" cy="776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AFC573-A348-4ADC-AF3F-C0EB3D18C38F}"/>
              </a:ext>
            </a:extLst>
          </p:cNvPr>
          <p:cNvSpPr txBox="1"/>
          <p:nvPr/>
        </p:nvSpPr>
        <p:spPr>
          <a:xfrm>
            <a:off x="4543343" y="2478140"/>
            <a:ext cx="492443" cy="181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钟齐王庆华毛笔简体" panose="02000600000000000000" pitchFamily="2" charset="-122"/>
              </a:rPr>
              <a:t>研究背景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D391F79-5E1F-4925-A2CA-7FFF7A127587}"/>
              </a:ext>
            </a:extLst>
          </p:cNvPr>
          <p:cNvCxnSpPr/>
          <p:nvPr/>
        </p:nvCxnSpPr>
        <p:spPr>
          <a:xfrm>
            <a:off x="5431248" y="1457092"/>
            <a:ext cx="0" cy="3052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4" descr="E:\水墨图表素材\5356.png">
            <a:extLst>
              <a:ext uri="{FF2B5EF4-FFF2-40B4-BE49-F238E27FC236}">
                <a16:creationId xmlns:a16="http://schemas.microsoft.com/office/drawing/2014/main" id="{B333DACB-0DA2-4431-8C63-48DCFB85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180" y="1646663"/>
            <a:ext cx="728026" cy="6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66ED4A1-ECCD-45C3-8F5E-025CFFF21961}"/>
              </a:ext>
            </a:extLst>
          </p:cNvPr>
          <p:cNvSpPr txBox="1"/>
          <p:nvPr/>
        </p:nvSpPr>
        <p:spPr>
          <a:xfrm>
            <a:off x="3279581" y="1697722"/>
            <a:ext cx="738664" cy="776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钟齐王庆华毛笔简体" panose="02000600000000000000" pitchFamily="2" charset="-122"/>
              </a:rPr>
              <a:t>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8FCB85-7E0E-43B2-BF1D-8B9B4F88D65B}"/>
              </a:ext>
            </a:extLst>
          </p:cNvPr>
          <p:cNvSpPr txBox="1"/>
          <p:nvPr/>
        </p:nvSpPr>
        <p:spPr>
          <a:xfrm>
            <a:off x="3381496" y="2478140"/>
            <a:ext cx="492443" cy="181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钟齐王庆华毛笔简体" panose="02000600000000000000" pitchFamily="2" charset="-122"/>
              </a:rPr>
              <a:t>书籍简介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E0304F9-D4FC-4683-9D92-C66EBD832B60}"/>
              </a:ext>
            </a:extLst>
          </p:cNvPr>
          <p:cNvCxnSpPr/>
          <p:nvPr/>
        </p:nvCxnSpPr>
        <p:spPr>
          <a:xfrm>
            <a:off x="4185312" y="1457092"/>
            <a:ext cx="0" cy="3052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226786" y="-219491"/>
            <a:ext cx="4217159" cy="4901564"/>
            <a:chOff x="7861110" y="-202015"/>
            <a:chExt cx="4217159" cy="490156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6" r="13073"/>
            <a:stretch/>
          </p:blipFill>
          <p:spPr>
            <a:xfrm>
              <a:off x="7861110" y="-202015"/>
              <a:ext cx="4217159" cy="4901564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ED45F44-143F-4B5E-B7A1-72F216BF3432}"/>
                </a:ext>
              </a:extLst>
            </p:cNvPr>
            <p:cNvSpPr txBox="1"/>
            <p:nvPr/>
          </p:nvSpPr>
          <p:spPr>
            <a:xfrm>
              <a:off x="9171204" y="918411"/>
              <a:ext cx="1200329" cy="21255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6600" spc="-100" dirty="0">
                  <a:latin typeface="字体视界-一纸情书" panose="02000503000000000000" pitchFamily="2" charset="-122"/>
                  <a:ea typeface="字体视界-一纸情书" panose="02000503000000000000" pitchFamily="2" charset="-122"/>
                </a:rPr>
                <a:t>目 录</a:t>
              </a:r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6" y="845827"/>
            <a:ext cx="3116573" cy="311657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50994" b="3391"/>
          <a:stretch/>
        </p:blipFill>
        <p:spPr>
          <a:xfrm>
            <a:off x="-10607" y="-19070"/>
            <a:ext cx="2370015" cy="239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1059A5-95E4-F2A3-B3B9-2F6EF6AB2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50" y="1709530"/>
            <a:ext cx="666843" cy="25709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E56908-5AC7-4BA3-9AF4-C98E235099B7}"/>
              </a:ext>
            </a:extLst>
          </p:cNvPr>
          <p:cNvSpPr txBox="1"/>
          <p:nvPr/>
        </p:nvSpPr>
        <p:spPr>
          <a:xfrm>
            <a:off x="4444730" y="1767007"/>
            <a:ext cx="6599193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中国古代文言小说第一部总集</a:t>
            </a:r>
            <a:endParaRPr lang="en-US" altLang="zh-CN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成书于宋朝太平兴国年间</a:t>
            </a:r>
            <a:endParaRPr lang="en-US" altLang="zh-CN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500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卷，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92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个类别（神仙、鬼、器玩等）</a:t>
            </a:r>
            <a:endParaRPr lang="en-US" altLang="zh-CN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引书四百多部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8A2C19-4D10-4FA9-8F0C-A8306A24B0C7}"/>
              </a:ext>
            </a:extLst>
          </p:cNvPr>
          <p:cNvSpPr txBox="1"/>
          <p:nvPr/>
        </p:nvSpPr>
        <p:spPr>
          <a:xfrm>
            <a:off x="2511279" y="739817"/>
            <a:ext cx="683696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《</a:t>
            </a:r>
            <a:r>
              <a:rPr lang="zh-CN" altLang="en-US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太平广记</a:t>
            </a:r>
            <a:r>
              <a:rPr lang="en-US" altLang="zh-CN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》</a:t>
            </a:r>
            <a:r>
              <a:rPr lang="zh-CN" altLang="en-US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与</a:t>
            </a:r>
            <a:r>
              <a:rPr lang="en-US" altLang="zh-CN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《</a:t>
            </a:r>
            <a:r>
              <a:rPr lang="zh-CN" altLang="en-US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搜神记</a:t>
            </a:r>
            <a:r>
              <a:rPr lang="en-US" altLang="zh-CN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》</a:t>
            </a:r>
            <a:r>
              <a:rPr lang="zh-CN" altLang="en-US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979D21-3EC4-AE5F-8D87-0B7D0CC92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7" y="1577149"/>
            <a:ext cx="3113152" cy="22702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F35F26-CC6A-B342-E497-D4FCEC59C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95" y="4217175"/>
            <a:ext cx="2405386" cy="22702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0291249-972D-0A01-9556-0CBA138C09BB}"/>
              </a:ext>
            </a:extLst>
          </p:cNvPr>
          <p:cNvSpPr txBox="1"/>
          <p:nvPr/>
        </p:nvSpPr>
        <p:spPr>
          <a:xfrm>
            <a:off x="1740553" y="4217175"/>
            <a:ext cx="6161071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东晋干宝所著笔记体志怪小说集</a:t>
            </a:r>
            <a:endParaRPr lang="en-US" altLang="zh-CN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原本已佚，经后人重新搜集为现在的</a:t>
            </a: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20</a:t>
            </a: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卷版本</a:t>
            </a:r>
            <a:endParaRPr lang="en-US" altLang="zh-CN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43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228" r="25555"/>
          <a:stretch/>
        </p:blipFill>
        <p:spPr>
          <a:xfrm>
            <a:off x="590550" y="-19050"/>
            <a:ext cx="4953000" cy="62936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D6971EB-78C3-0D09-1E7B-6A6674C29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50" y="1709530"/>
            <a:ext cx="666843" cy="257092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AEEE1DD-25DE-3E76-44FF-E86DEEE460AB}"/>
              </a:ext>
            </a:extLst>
          </p:cNvPr>
          <p:cNvSpPr txBox="1"/>
          <p:nvPr/>
        </p:nvSpPr>
        <p:spPr>
          <a:xfrm>
            <a:off x="6423737" y="691748"/>
            <a:ext cx="44829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7A624A-105E-3604-DCF9-F17BE809383A}"/>
              </a:ext>
            </a:extLst>
          </p:cNvPr>
          <p:cNvSpPr txBox="1"/>
          <p:nvPr/>
        </p:nvSpPr>
        <p:spPr>
          <a:xfrm>
            <a:off x="5685183" y="1974574"/>
            <a:ext cx="531412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关于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太平广记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选篇原则的研究十分稀少。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幼圆" panose="02010509060101010101" pitchFamily="49" charset="-122"/>
                <a:ea typeface="幼圆" panose="02010509060101010101" pitchFamily="49" charset="-122"/>
              </a:rPr>
              <a:t>熊明</a:t>
            </a:r>
            <a:r>
              <a:rPr lang="en-US" altLang="zh-CN" sz="2400">
                <a:latin typeface="幼圆" panose="02010509060101010101" pitchFamily="49" charset="-122"/>
                <a:ea typeface="幼圆" panose="02010509060101010101" pitchFamily="49" charset="-122"/>
              </a:rPr>
              <a:t>《〈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太平广记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〉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的选篇原则与汉唐小说的搜集确认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：选篇注重故事的完整性和惊奇性，以人物为核心。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确定研究问题：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太平广记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收录中的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搜神记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篇目→选篇原则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295" y="801961"/>
            <a:ext cx="5048250" cy="5048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1059A5-95E4-F2A3-B3B9-2F6EF6AB2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50" y="1709530"/>
            <a:ext cx="666843" cy="25709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E2D31D-B178-7FBE-945D-B2E0D9301BB9}"/>
              </a:ext>
            </a:extLst>
          </p:cNvPr>
          <p:cNvSpPr txBox="1"/>
          <p:nvPr/>
        </p:nvSpPr>
        <p:spPr>
          <a:xfrm>
            <a:off x="5378135" y="801961"/>
            <a:ext cx="44829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研究方法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0E3BFB-26C2-DC3C-4201-C7BD8D1A3346}"/>
              </a:ext>
            </a:extLst>
          </p:cNvPr>
          <p:cNvSpPr txBox="1"/>
          <p:nvPr/>
        </p:nvSpPr>
        <p:spPr>
          <a:xfrm>
            <a:off x="4665955" y="2341459"/>
            <a:ext cx="5737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找到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太平广记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中直接选录自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搜神记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的篇目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75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篇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找到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搜神记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中对应的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52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篇原文并确定未被选录的篇目有哪些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检视阅读并总结信息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总结未被选录的篇目的共性得出结论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72E71E-3993-626B-8273-867E972CE4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9"/>
          <a:stretch/>
        </p:blipFill>
        <p:spPr>
          <a:xfrm>
            <a:off x="4327604" y="1253907"/>
            <a:ext cx="6245646" cy="53299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01B32A6-E59C-2CC4-4360-13B04361B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50" y="1709530"/>
            <a:ext cx="666843" cy="25709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D21A1D-2BAF-40F6-884A-B6906BF17745}"/>
              </a:ext>
            </a:extLst>
          </p:cNvPr>
          <p:cNvSpPr txBox="1"/>
          <p:nvPr/>
        </p:nvSpPr>
        <p:spPr>
          <a:xfrm>
            <a:off x="4685934" y="820962"/>
            <a:ext cx="4482934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研究结论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7496B3-4D05-6ED2-FA99-281D5348D316}"/>
              </a:ext>
            </a:extLst>
          </p:cNvPr>
          <p:cNvSpPr txBox="1"/>
          <p:nvPr/>
        </p:nvSpPr>
        <p:spPr>
          <a:xfrm>
            <a:off x="951907" y="1981363"/>
            <a:ext cx="105658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未被收录的篇目具有的一些特征：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故事发生时间为汉朝之前（三皇五帝、夏商周，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神农鞭百草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、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嫦娥奔月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）；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描述暴乱、反叛、王朝灭亡的征兆的篇目（原因有二：①避免和皇权更迭有关的消极内容；②缺少能够作为核心的人物形象）；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和该故事描述内容一致的篇目已收录自其它著作（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搜神记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中篇目：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鞫道龙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》——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汉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西京杂记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杜兰香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》——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唐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墉城集仙录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）；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一些缺乏故事性、惊奇性的篇目（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《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贾佩兰说宫内事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》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）。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1EBD5C1-7992-BB38-66CD-F2DE72B1B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250" y="1709530"/>
            <a:ext cx="666843" cy="25709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4CE382-EE10-0DA3-1373-0390E8C2F8D9}"/>
              </a:ext>
            </a:extLst>
          </p:cNvPr>
          <p:cNvSpPr txBox="1"/>
          <p:nvPr/>
        </p:nvSpPr>
        <p:spPr>
          <a:xfrm>
            <a:off x="5004319" y="855553"/>
            <a:ext cx="5250831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latin typeface="新宋体" panose="02010609030101010101" pitchFamily="49" charset="-122"/>
                <a:ea typeface="新宋体" panose="02010609030101010101" pitchFamily="49" charset="-122"/>
                <a:cs typeface="钟齐王庆华毛笔简体" panose="02000600000000000000" pitchFamily="2" charset="-122"/>
              </a:rPr>
              <a:t>参考文献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F22D31-6B6A-B9C2-5B1B-7E1102704C04}"/>
              </a:ext>
            </a:extLst>
          </p:cNvPr>
          <p:cNvSpPr txBox="1"/>
          <p:nvPr/>
        </p:nvSpPr>
        <p:spPr>
          <a:xfrm>
            <a:off x="1700060" y="2009149"/>
            <a:ext cx="94089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熊明：《〈太平广记〉的选篇原则与汉唐小说的搜集确认》，《中北大学学报》（社会科学版）</a:t>
            </a:r>
            <a:r>
              <a:rPr lang="en-US" altLang="zh-CN" dirty="0"/>
              <a:t>2021</a:t>
            </a:r>
            <a:r>
              <a:rPr lang="zh-CN" altLang="zh-CN" dirty="0"/>
              <a:t>年第</a:t>
            </a:r>
            <a:r>
              <a:rPr lang="en-US" altLang="zh-CN" dirty="0"/>
              <a:t>37</a:t>
            </a:r>
            <a:r>
              <a:rPr lang="zh-CN" altLang="zh-CN" dirty="0"/>
              <a:t>期。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钟家栋：《重评宋太宗诏修类书》，《学术月刊》</a:t>
            </a:r>
            <a:r>
              <a:rPr lang="en-US" altLang="zh-CN" dirty="0"/>
              <a:t>1983</a:t>
            </a:r>
            <a:r>
              <a:rPr lang="zh-CN" altLang="zh-CN" dirty="0"/>
              <a:t>年第</a:t>
            </a:r>
            <a:r>
              <a:rPr lang="en-US" altLang="zh-CN" dirty="0"/>
              <a:t>9</a:t>
            </a:r>
            <a:r>
              <a:rPr lang="zh-CN" altLang="zh-CN" dirty="0"/>
              <a:t>期。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牛景丽：《〈太平广记〉的成书缘起》，《古籍整理研究学刊》</a:t>
            </a:r>
            <a:r>
              <a:rPr lang="en-US" altLang="zh-CN" dirty="0"/>
              <a:t>2004</a:t>
            </a:r>
            <a:r>
              <a:rPr lang="zh-CN" altLang="zh-CN" dirty="0"/>
              <a:t>年第</a:t>
            </a:r>
            <a:r>
              <a:rPr lang="en-US" altLang="zh-CN" dirty="0"/>
              <a:t>5</a:t>
            </a:r>
            <a:r>
              <a:rPr lang="zh-CN" altLang="zh-CN" dirty="0"/>
              <a:t>期。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林耀琳：《〈太平广记〉成书时间考》，《长江论坛》</a:t>
            </a:r>
            <a:r>
              <a:rPr lang="en-US" altLang="zh-CN" dirty="0"/>
              <a:t>2014</a:t>
            </a:r>
            <a:r>
              <a:rPr lang="zh-CN" altLang="zh-CN" dirty="0"/>
              <a:t>年第</a:t>
            </a:r>
            <a:r>
              <a:rPr lang="en-US" altLang="zh-CN" dirty="0"/>
              <a:t>5</a:t>
            </a:r>
            <a:r>
              <a:rPr lang="zh-CN" altLang="zh-CN" dirty="0"/>
              <a:t>期。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赵维国：《论〈太平广记〉纂修的文化因素》，《河南大学学报》（社会科学版）</a:t>
            </a:r>
            <a:r>
              <a:rPr lang="en-US" altLang="zh-CN" dirty="0"/>
              <a:t>2001</a:t>
            </a:r>
            <a:r>
              <a:rPr lang="zh-CN" altLang="zh-CN" dirty="0"/>
              <a:t>年第</a:t>
            </a:r>
            <a:r>
              <a:rPr lang="en-US" altLang="zh-CN" dirty="0"/>
              <a:t>3</a:t>
            </a:r>
            <a:r>
              <a:rPr lang="zh-CN" altLang="zh-CN" dirty="0"/>
              <a:t>期。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霍明琨：《〈太平广记〉与社会文化》，《学术交流》</a:t>
            </a:r>
            <a:r>
              <a:rPr lang="en-US" altLang="zh-CN" dirty="0"/>
              <a:t>2004</a:t>
            </a:r>
            <a:r>
              <a:rPr lang="zh-CN" altLang="zh-CN" dirty="0"/>
              <a:t>年第</a:t>
            </a:r>
            <a:r>
              <a:rPr lang="en-US" altLang="zh-CN" dirty="0"/>
              <a:t>9</a:t>
            </a:r>
            <a:r>
              <a:rPr lang="zh-CN" altLang="zh-CN" dirty="0"/>
              <a:t>期。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李季平，王洪军：《〈太平广记〉社会史料初探》，《齐鲁学刊》</a:t>
            </a:r>
            <a:r>
              <a:rPr lang="en-US" altLang="zh-CN" dirty="0"/>
              <a:t>1996</a:t>
            </a:r>
            <a:r>
              <a:rPr lang="zh-CN" altLang="zh-CN" dirty="0"/>
              <a:t>年第</a:t>
            </a:r>
            <a:r>
              <a:rPr lang="en-US" altLang="zh-CN" dirty="0"/>
              <a:t>5</a:t>
            </a:r>
            <a:r>
              <a:rPr lang="zh-CN" altLang="zh-CN" dirty="0"/>
              <a:t>期。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袁文春：《宋太宗诏修〈太平广记〉主旨新探》，《中南大学学报》（社会科学版）</a:t>
            </a:r>
            <a:r>
              <a:rPr lang="en-US" altLang="zh-CN" dirty="0"/>
              <a:t>2012</a:t>
            </a:r>
            <a:r>
              <a:rPr lang="zh-CN" altLang="zh-CN" dirty="0"/>
              <a:t>年第</a:t>
            </a:r>
            <a:r>
              <a:rPr lang="en-US" altLang="zh-CN" dirty="0"/>
              <a:t>18</a:t>
            </a:r>
            <a:r>
              <a:rPr lang="zh-CN" altLang="zh-CN" dirty="0"/>
              <a:t>期。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24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3742"/>
          <a:stretch/>
        </p:blipFill>
        <p:spPr>
          <a:xfrm>
            <a:off x="0" y="0"/>
            <a:ext cx="12288253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" y="2421"/>
            <a:ext cx="4074208" cy="40742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29509" r="29088" b="53648"/>
          <a:stretch/>
        </p:blipFill>
        <p:spPr>
          <a:xfrm>
            <a:off x="7461268" y="-24063"/>
            <a:ext cx="4810944" cy="115503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3" t="50994" b="3391"/>
          <a:stretch/>
        </p:blipFill>
        <p:spPr>
          <a:xfrm>
            <a:off x="-27296" y="-58542"/>
            <a:ext cx="3098254" cy="31282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E48DE51-C16C-49DE-BC34-384ECFCD34DB}"/>
              </a:ext>
            </a:extLst>
          </p:cNvPr>
          <p:cNvSpPr txBox="1"/>
          <p:nvPr/>
        </p:nvSpPr>
        <p:spPr>
          <a:xfrm>
            <a:off x="4219139" y="1714247"/>
            <a:ext cx="5282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字魂36号-正文宋楷" panose="02000000000000000000" pitchFamily="2" charset="-122"/>
              </a:rPr>
              <a:t>谢谢大家！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872"/>
          <a:stretch/>
        </p:blipFill>
        <p:spPr>
          <a:xfrm>
            <a:off x="-1" y="3962400"/>
            <a:ext cx="12288253" cy="28956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7" y="5121442"/>
            <a:ext cx="12336343" cy="17465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895" y="1714247"/>
            <a:ext cx="3466357" cy="346635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E6F9DC-EA89-255A-69C6-B157A353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8FA9B-F684-43AA-9D5B-298CE5F5A3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40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506</Words>
  <Application>Microsoft Office PowerPoint</Application>
  <PresentationFormat>宽屏</PresentationFormat>
  <Paragraphs>53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等线 Light</vt:lpstr>
      <vt:lpstr>华文仿宋</vt:lpstr>
      <vt:lpstr>华文楷体</vt:lpstr>
      <vt:lpstr>华文行楷</vt:lpstr>
      <vt:lpstr>新宋体</vt:lpstr>
      <vt:lpstr>幼圆</vt:lpstr>
      <vt:lpstr>字体视界-一纸情书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梦南 徐</dc:creator>
  <cp:lastModifiedBy>张 鸿琳</cp:lastModifiedBy>
  <cp:revision>180</cp:revision>
  <dcterms:created xsi:type="dcterms:W3CDTF">2019-12-12T10:46:17Z</dcterms:created>
  <dcterms:modified xsi:type="dcterms:W3CDTF">2022-08-05T07:13:34Z</dcterms:modified>
</cp:coreProperties>
</file>